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9" r:id="rId3"/>
    <p:sldId id="267" r:id="rId4"/>
    <p:sldId id="272" r:id="rId5"/>
    <p:sldId id="257" r:id="rId6"/>
    <p:sldId id="262" r:id="rId7"/>
    <p:sldId id="274" r:id="rId8"/>
    <p:sldId id="273" r:id="rId9"/>
    <p:sldId id="276" r:id="rId10"/>
    <p:sldId id="278" r:id="rId11"/>
    <p:sldId id="277" r:id="rId12"/>
    <p:sldId id="27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140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081-D502-4C95-B5BD-8FD100F359DD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34FCE-2459-42F9-A230-58F2486DFB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081-D502-4C95-B5BD-8FD100F359DD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34FCE-2459-42F9-A230-58F2486DF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081-D502-4C95-B5BD-8FD100F359DD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34FCE-2459-42F9-A230-58F2486DF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081-D502-4C95-B5BD-8FD100F359DD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34FCE-2459-42F9-A230-58F2486DFB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081-D502-4C95-B5BD-8FD100F359DD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34FCE-2459-42F9-A230-58F2486DF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081-D502-4C95-B5BD-8FD100F359DD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34FCE-2459-42F9-A230-58F2486DFB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081-D502-4C95-B5BD-8FD100F359DD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34FCE-2459-42F9-A230-58F2486DFB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081-D502-4C95-B5BD-8FD100F359DD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34FCE-2459-42F9-A230-58F2486DF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081-D502-4C95-B5BD-8FD100F359DD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34FCE-2459-42F9-A230-58F2486DF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081-D502-4C95-B5BD-8FD100F359DD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34FCE-2459-42F9-A230-58F2486DF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E4081-D502-4C95-B5BD-8FD100F359DD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34FCE-2459-42F9-A230-58F2486DFB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CE4081-D502-4C95-B5BD-8FD100F359DD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7234FCE-2459-42F9-A230-58F2486DF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ctptc-airinei.ro/" TargetMode="External"/><Relationship Id="rId7" Type="http://schemas.openxmlformats.org/officeDocument/2006/relationships/image" Target="../media/image4.png"/><Relationship Id="rId2" Type="http://schemas.openxmlformats.org/officeDocument/2006/relationships/hyperlink" Target="mailto:colegiulairinei@gmail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67743" y="1988840"/>
            <a:ext cx="48667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STR. ROMANCIERILOR NR. 1 SECT. 6,  BUCUREŞTI,  ROMÂNIA </a:t>
            </a:r>
            <a:endParaRPr kumimoji="0" lang="ro-RO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TELEFON: 021 413.46.45,  FAX: 021 413.14.13, 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E-MAIL: </a:t>
            </a:r>
            <a:r>
              <a:rPr kumimoji="0" lang="ro-RO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/>
              </a:rPr>
              <a:t>colegiulairinei@gmail.com</a:t>
            </a:r>
            <a:endParaRPr kumimoji="0" lang="ro-RO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  <a:hlinkClick r:id="rId3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Site: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     </a:t>
            </a:r>
            <a:r>
              <a:rPr kumimoji="0" lang="ro-RO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http://ctptc-</a:t>
            </a:r>
            <a:r>
              <a:rPr kumimoji="0" lang="ro-RO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airinei</a:t>
            </a:r>
            <a:r>
              <a:rPr kumimoji="0" lang="ro-RO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.ro/</a:t>
            </a:r>
            <a:r>
              <a:rPr kumimoji="0" lang="ro-RO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" name="Picture 9" descr="poza1"/>
          <p:cNvPicPr>
            <a:picLocks noChangeAspect="1" noChangeArrowheads="1"/>
          </p:cNvPicPr>
          <p:nvPr/>
        </p:nvPicPr>
        <p:blipFill rotWithShape="1">
          <a:blip r:embed="rId4" cstate="print"/>
          <a:srcRect t="9907" b="12177"/>
          <a:stretch/>
        </p:blipFill>
        <p:spPr bwMode="auto">
          <a:xfrm>
            <a:off x="395536" y="3748854"/>
            <a:ext cx="2667568" cy="1227083"/>
          </a:xfrm>
          <a:prstGeom prst="rect">
            <a:avLst/>
          </a:prstGeom>
          <a:noFill/>
        </p:spPr>
      </p:pic>
      <p:pic>
        <p:nvPicPr>
          <p:cNvPr id="8" name="Picture 7" descr="v1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142853"/>
            <a:ext cx="1285884" cy="121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0937" y="3815193"/>
            <a:ext cx="2500330" cy="255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796457" y="918091"/>
            <a:ext cx="7735983" cy="5949278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COLEGIUL</a:t>
            </a:r>
            <a:r>
              <a:rPr lang="en-US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TEHNIC</a:t>
            </a:r>
            <a:r>
              <a:rPr lang="en-US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DE POŞTĂ ŞI TELECOMUNICAŢII </a:t>
            </a:r>
          </a:p>
          <a:p>
            <a:pPr algn="ctr"/>
            <a:r>
              <a:rPr lang="en-US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„</a:t>
            </a:r>
            <a:r>
              <a:rPr lang="en-US" sz="8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GHEORGHE</a:t>
            </a:r>
            <a:r>
              <a:rPr lang="en-US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AIRINEI</a:t>
            </a:r>
            <a:r>
              <a:rPr lang="en-US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”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66"/>
          <a:stretch/>
        </p:blipFill>
        <p:spPr bwMode="auto">
          <a:xfrm>
            <a:off x="6588224" y="4896929"/>
            <a:ext cx="1919636" cy="153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0" t="12808" r="17230" b="21250"/>
          <a:stretch/>
        </p:blipFill>
        <p:spPr bwMode="auto">
          <a:xfrm>
            <a:off x="6372200" y="3701874"/>
            <a:ext cx="2351684" cy="107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t="19059" r="33135" b="15033"/>
          <a:stretch/>
        </p:blipFill>
        <p:spPr bwMode="auto">
          <a:xfrm>
            <a:off x="614014" y="5264763"/>
            <a:ext cx="2230612" cy="11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3082095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ȘCOALA PROFESIONALĂ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C:\Users\User\AppData\Local\Microsoft\Windows\Temporary Internet Files\Content.IE5\EGS1YW60\MP90044241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1440878"/>
            <a:ext cx="1795463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eft-Up Arrow 3"/>
          <p:cNvSpPr/>
          <p:nvPr/>
        </p:nvSpPr>
        <p:spPr>
          <a:xfrm rot="5400000">
            <a:off x="1995482" y="2969641"/>
            <a:ext cx="1219200" cy="2362200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Left-Up Arrow 4"/>
          <p:cNvSpPr/>
          <p:nvPr/>
        </p:nvSpPr>
        <p:spPr>
          <a:xfrm rot="16200000">
            <a:off x="6572260" y="2224309"/>
            <a:ext cx="1219200" cy="2362200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0935" y="1946842"/>
            <a:ext cx="3929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vi-VN" b="1" dirty="0" smtClean="0">
                <a:latin typeface="Arial" pitchFamily="34" charset="0"/>
                <a:cs typeface="Arial" pitchFamily="34" charset="0"/>
              </a:rPr>
              <a:t>rearea de oportunități pentru dobândirea de către elevi a </a:t>
            </a:r>
            <a:r>
              <a:rPr lang="vi-VN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competențelor profesionale </a:t>
            </a:r>
            <a:endParaRPr lang="en-US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b="1" dirty="0" smtClean="0">
                <a:latin typeface="Arial" pitchFamily="34" charset="0"/>
                <a:cs typeface="Arial" pitchFamily="34" charset="0"/>
              </a:rPr>
              <a:t>solicitate de piața muncii </a:t>
            </a:r>
            <a:endParaRPr lang="en-US" dirty="0"/>
          </a:p>
        </p:txBody>
      </p:sp>
      <p:sp>
        <p:nvSpPr>
          <p:cNvPr id="7" name="Dreptunghi 5"/>
          <p:cNvSpPr>
            <a:spLocks noChangeArrowheads="1"/>
          </p:cNvSpPr>
          <p:nvPr/>
        </p:nvSpPr>
        <p:spPr bwMode="auto">
          <a:xfrm>
            <a:off x="5000628" y="4572008"/>
            <a:ext cx="392909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/>
            <a:r>
              <a:rPr lang="en-US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o-RO" b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vi-VN" b="1" dirty="0">
                <a:latin typeface="Arial" pitchFamily="34" charset="0"/>
                <a:cs typeface="Arial" pitchFamily="34" charset="0"/>
              </a:rPr>
              <a:t>rearea situațiilor de învățare necesare </a:t>
            </a:r>
            <a:r>
              <a:rPr lang="ro-RO" b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vi-VN" b="1" dirty="0" smtClean="0">
                <a:latin typeface="Arial" pitchFamily="34" charset="0"/>
                <a:cs typeface="Arial" pitchFamily="34" charset="0"/>
              </a:rPr>
              <a:t>obândir</a:t>
            </a:r>
            <a:r>
              <a:rPr lang="ro-RO" b="1" dirty="0" smtClean="0">
                <a:latin typeface="Arial" pitchFamily="34" charset="0"/>
                <a:cs typeface="Arial" pitchFamily="34" charset="0"/>
              </a:rPr>
              <a:t>ii </a:t>
            </a:r>
            <a:r>
              <a:rPr lang="vi-VN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competențelor 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cheie </a:t>
            </a:r>
            <a:r>
              <a:rPr lang="vi-VN" b="1" dirty="0" smtClean="0">
                <a:latin typeface="Arial" pitchFamily="34" charset="0"/>
                <a:cs typeface="Arial" pitchFamily="34" charset="0"/>
              </a:rPr>
              <a:t>adaptate </a:t>
            </a:r>
            <a:r>
              <a:rPr lang="vi-VN" b="1" dirty="0">
                <a:latin typeface="Arial" pitchFamily="34" charset="0"/>
                <a:cs typeface="Arial" pitchFamily="34" charset="0"/>
              </a:rPr>
              <a:t>cerințelor </a:t>
            </a:r>
            <a:r>
              <a:rPr lang="vi-VN" b="1" dirty="0" smtClean="0">
                <a:latin typeface="Arial" pitchFamily="34" charset="0"/>
                <a:cs typeface="Arial" pitchFamily="34" charset="0"/>
              </a:rPr>
              <a:t>locale</a:t>
            </a:r>
            <a:r>
              <a:rPr lang="ro-RO" b="1" dirty="0" smtClean="0">
                <a:latin typeface="Arial" pitchFamily="34" charset="0"/>
                <a:cs typeface="Arial" pitchFamily="34" charset="0"/>
              </a:rPr>
              <a:t> obținute prin </a:t>
            </a:r>
            <a:r>
              <a:rPr lang="ro-RO" b="1" dirty="0">
                <a:latin typeface="Arial" pitchFamily="34" charset="0"/>
                <a:cs typeface="Arial" pitchFamily="34" charset="0"/>
              </a:rPr>
              <a:t>stagiile de pregătire practică a </a:t>
            </a:r>
            <a:r>
              <a:rPr lang="ro-RO" b="1" dirty="0" smtClean="0">
                <a:latin typeface="Arial" pitchFamily="34" charset="0"/>
                <a:cs typeface="Arial" pitchFamily="34" charset="0"/>
              </a:rPr>
              <a:t>elevilor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la agentul</a:t>
            </a:r>
            <a:r>
              <a:rPr lang="ro-RO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economic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282" y="1071546"/>
            <a:ext cx="8715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latin typeface="Arial" pitchFamily="34" charset="0"/>
                <a:cs typeface="Arial" pitchFamily="34" charset="0"/>
              </a:rPr>
              <a:t>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05082" y="419430"/>
            <a:ext cx="3786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AGENTUL ECONOMIC ASIGURĂ</a:t>
            </a:r>
          </a:p>
          <a:p>
            <a:pPr algn="ctr"/>
            <a:r>
              <a:rPr lang="ro-RO" sz="2000" b="1" dirty="0" smtClean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CHEIA SUCCESULUI PRIN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47440" y="1859717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facilitarea tranziției de la școal</a:t>
            </a:r>
            <a:r>
              <a:rPr lang="ro-RO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ă</a:t>
            </a:r>
            <a:r>
              <a:rPr lang="vi-VN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la </a:t>
            </a:r>
            <a:r>
              <a:rPr lang="ro-RO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locul de muncă</a:t>
            </a:r>
            <a:r>
              <a:rPr lang="vi-VN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9728" y="476672"/>
            <a:ext cx="26933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ClrTx/>
              <a:buSzPct val="80000"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burs</a:t>
            </a:r>
            <a:r>
              <a:rPr lang="ro-RO" sz="1600" b="1" dirty="0" smtClean="0">
                <a:latin typeface="Arial" pitchFamily="34" charset="0"/>
                <a:cs typeface="Arial" pitchFamily="34" charset="0"/>
              </a:rPr>
              <a:t>ă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lunar</a:t>
            </a:r>
            <a:r>
              <a:rPr lang="ro-RO" sz="1600" b="1" dirty="0" smtClean="0">
                <a:latin typeface="Arial" pitchFamily="34" charset="0"/>
                <a:cs typeface="Arial" pitchFamily="34" charset="0"/>
              </a:rPr>
              <a:t>ă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200 RON;</a:t>
            </a:r>
            <a:endParaRPr lang="ro-RO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6118" y="5337711"/>
            <a:ext cx="3168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400"/>
              </a:spcBef>
              <a:buClr>
                <a:srgbClr val="2DA2BF"/>
              </a:buClr>
              <a:buSzPct val="68000"/>
            </a:pPr>
            <a:r>
              <a:rPr lang="ro-RO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obținerea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unui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certificat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calificare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profesională</a:t>
            </a:r>
            <a:r>
              <a:rPr lang="ro-RO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care </a:t>
            </a:r>
            <a:r>
              <a:rPr lang="ro-RO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oferă posibilitatea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angaj</a:t>
            </a:r>
            <a:r>
              <a:rPr lang="ro-RO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ării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imediat</a:t>
            </a:r>
            <a:r>
              <a:rPr lang="ro-RO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România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în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Uniunea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Europeană</a:t>
            </a:r>
            <a:r>
              <a:rPr lang="ro-RO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512" y="1675051"/>
            <a:ext cx="3125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latin typeface="Arial" pitchFamily="34" charset="0"/>
                <a:cs typeface="Arial" pitchFamily="34" charset="0"/>
              </a:rPr>
              <a:t>posibilitatea continuării studiilor în clasa a XI-a a învăţământului </a:t>
            </a:r>
            <a:r>
              <a:rPr lang="it-IT" sz="1600" b="1" dirty="0" smtClean="0">
                <a:latin typeface="Arial" pitchFamily="34" charset="0"/>
                <a:cs typeface="Arial" pitchFamily="34" charset="0"/>
              </a:rPr>
              <a:t>licea</a:t>
            </a:r>
            <a:r>
              <a:rPr lang="ro-RO" sz="1600" b="1" dirty="0" smtClean="0">
                <a:latin typeface="Arial" pitchFamily="34" charset="0"/>
                <a:cs typeface="Arial" pitchFamily="34" charset="0"/>
              </a:rPr>
              <a:t>l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tea cu 5 colţuri 1"/>
          <p:cNvSpPr/>
          <p:nvPr/>
        </p:nvSpPr>
        <p:spPr>
          <a:xfrm>
            <a:off x="1562668" y="1178486"/>
            <a:ext cx="5457604" cy="41662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3"/>
          <p:cNvSpPr/>
          <p:nvPr/>
        </p:nvSpPr>
        <p:spPr>
          <a:xfrm>
            <a:off x="2997654" y="2924944"/>
            <a:ext cx="2725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" pitchFamily="34" charset="0"/>
              </a:rPr>
              <a:t>AVANTAJELE </a:t>
            </a:r>
            <a:endParaRPr lang="ro-RO" b="1" dirty="0" smtClean="0">
              <a:solidFill>
                <a:srgbClr val="C00000"/>
              </a:solidFill>
              <a:latin typeface="Arial" pitchFamily="34" charset="0"/>
            </a:endParaRPr>
          </a:p>
          <a:p>
            <a:pPr algn="ctr"/>
            <a:r>
              <a:rPr lang="ro-RO" b="1" dirty="0" smtClean="0">
                <a:solidFill>
                  <a:srgbClr val="C00000"/>
                </a:solidFill>
                <a:latin typeface="Arial" pitchFamily="34" charset="0"/>
              </a:rPr>
              <a:t>Î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</a:rPr>
              <a:t>NV</a:t>
            </a:r>
            <a:r>
              <a:rPr lang="ro-RO" b="1" dirty="0" smtClean="0">
                <a:solidFill>
                  <a:srgbClr val="C00000"/>
                </a:solidFill>
                <a:latin typeface="Arial" pitchFamily="34" charset="0"/>
              </a:rPr>
              <a:t>ĂȚĂMÂ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</a:rPr>
              <a:t>NTULUI PROFESION</a:t>
            </a:r>
            <a:r>
              <a:rPr lang="ro-RO" b="1" dirty="0" smtClean="0">
                <a:solidFill>
                  <a:srgbClr val="C00000"/>
                </a:solidFill>
                <a:latin typeface="Arial" pitchFamily="34" charset="0"/>
              </a:rPr>
              <a:t>A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</a:rPr>
              <a:t>L</a:t>
            </a:r>
            <a:r>
              <a:rPr lang="ro-RO" b="1" dirty="0" smtClean="0">
                <a:solidFill>
                  <a:srgbClr val="C00000"/>
                </a:solidFill>
                <a:latin typeface="Arial" pitchFamily="34" charset="0"/>
              </a:rPr>
              <a:t> PENTRU ELEVI</a:t>
            </a:r>
            <a:endParaRPr lang="ro-RO" b="1" dirty="0" smtClean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0" name="CasetăText 9"/>
          <p:cNvSpPr txBox="1"/>
          <p:nvPr/>
        </p:nvSpPr>
        <p:spPr>
          <a:xfrm>
            <a:off x="179512" y="5344694"/>
            <a:ext cx="2583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oportunitatea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sz="1600" b="1" dirty="0" smtClean="0">
                <a:latin typeface="Arial" pitchFamily="34" charset="0"/>
                <a:cs typeface="Arial" pitchFamily="34" charset="0"/>
              </a:rPr>
              <a:t>realizării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preg</a:t>
            </a:r>
            <a:r>
              <a:rPr lang="ro-RO" sz="1600" b="1" dirty="0">
                <a:latin typeface="Arial" pitchFamily="34" charset="0"/>
                <a:cs typeface="Arial" pitchFamily="34" charset="0"/>
              </a:rPr>
              <a:t>ă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tirii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o-RO" sz="1600" b="1" dirty="0" smtClean="0">
                <a:latin typeface="Arial" pitchFamily="34" charset="0"/>
                <a:cs typeface="Arial" pitchFamily="34" charset="0"/>
              </a:rPr>
              <a:t>profesionale în colaborare cu specialiști ai firmelor de profil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09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tăText 1"/>
          <p:cNvSpPr txBox="1"/>
          <p:nvPr/>
        </p:nvSpPr>
        <p:spPr>
          <a:xfrm>
            <a:off x="1347480" y="3429000"/>
            <a:ext cx="67687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VĂ AȘTEPTĂM </a:t>
            </a:r>
          </a:p>
          <a:p>
            <a:pPr algn="ctr"/>
            <a:r>
              <a:rPr lang="ro-RO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SĂ FIȚI ELEVII COLEGIULUI NOSTRU!</a:t>
            </a:r>
            <a:endParaRPr lang="en-US" sz="4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188639"/>
            <a:ext cx="3056014" cy="289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4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725144"/>
            <a:ext cx="8784976" cy="2132856"/>
          </a:xfrm>
          <a:prstGeom prst="round2Diag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indent="0">
              <a:buNone/>
            </a:pPr>
            <a:r>
              <a:rPr lang="ro-RO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o-RO" sz="2800" dirty="0" smtClean="0">
                <a:latin typeface="Arial" pitchFamily="34" charset="0"/>
                <a:cs typeface="Arial" pitchFamily="34" charset="0"/>
              </a:rPr>
            </a:b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25029" y="3984391"/>
            <a:ext cx="52200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MIJLOACE DE TRANSPORT:</a:t>
            </a:r>
            <a:endParaRPr lang="ro-RO" b="1" dirty="0" smtClean="0">
              <a:latin typeface="Arial" pitchFamily="34" charset="0"/>
              <a:cs typeface="Arial" pitchFamily="34" charset="0"/>
            </a:endParaRPr>
          </a:p>
          <a:p>
            <a:endParaRPr lang="ro-RO" dirty="0"/>
          </a:p>
          <a:p>
            <a:r>
              <a:rPr lang="en-US" dirty="0" smtClean="0"/>
              <a:t> </a:t>
            </a:r>
            <a:r>
              <a:rPr lang="ro-RO" dirty="0" smtClean="0"/>
              <a:t> m</a:t>
            </a:r>
            <a:r>
              <a:rPr lang="en-US" dirty="0" err="1" smtClean="0"/>
              <a:t>etrou</a:t>
            </a:r>
            <a:r>
              <a:rPr lang="en-US" dirty="0" smtClean="0"/>
              <a:t> (</a:t>
            </a:r>
            <a:r>
              <a:rPr lang="en-US" dirty="0" err="1"/>
              <a:t>Drumul</a:t>
            </a:r>
            <a:r>
              <a:rPr lang="en-US" dirty="0"/>
              <a:t> </a:t>
            </a:r>
            <a:r>
              <a:rPr lang="en-US" dirty="0" err="1"/>
              <a:t>Taberei</a:t>
            </a:r>
            <a:r>
              <a:rPr lang="en-US" dirty="0"/>
              <a:t> </a:t>
            </a:r>
            <a:r>
              <a:rPr lang="en-US" dirty="0" err="1"/>
              <a:t>stația</a:t>
            </a:r>
            <a:r>
              <a:rPr lang="en-US" dirty="0"/>
              <a:t> </a:t>
            </a:r>
            <a:r>
              <a:rPr lang="en-US" dirty="0" err="1"/>
              <a:t>Romancierilor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</a:t>
            </a:r>
            <a:endParaRPr lang="ro-RO" dirty="0" smtClean="0"/>
          </a:p>
          <a:p>
            <a:r>
              <a:rPr lang="ro-RO" dirty="0"/>
              <a:t> </a:t>
            </a:r>
            <a:r>
              <a:rPr lang="ro-RO" dirty="0" smtClean="0"/>
              <a:t> </a:t>
            </a:r>
            <a:r>
              <a:rPr lang="en-US" dirty="0" err="1" smtClean="0"/>
              <a:t>tramvaie</a:t>
            </a:r>
            <a:r>
              <a:rPr lang="en-US" dirty="0"/>
              <a:t>: 8, 25, 35</a:t>
            </a:r>
            <a:br>
              <a:rPr lang="en-US" dirty="0"/>
            </a:br>
            <a:r>
              <a:rPr lang="ro-RO" dirty="0" smtClean="0"/>
              <a:t> </a:t>
            </a:r>
            <a:endParaRPr lang="ro-RO" dirty="0"/>
          </a:p>
          <a:p>
            <a:r>
              <a:rPr lang="ro-RO" dirty="0" smtClean="0"/>
              <a:t>  </a:t>
            </a:r>
            <a:r>
              <a:rPr lang="en-US" dirty="0" err="1" smtClean="0"/>
              <a:t>autobuze</a:t>
            </a:r>
            <a:r>
              <a:rPr lang="en-US" dirty="0"/>
              <a:t>: 137, 138, 168, 268</a:t>
            </a:r>
          </a:p>
        </p:txBody>
      </p:sp>
      <p:pic>
        <p:nvPicPr>
          <p:cNvPr id="2050" name="Picture 2" descr="C:\Users\Tania\Desktop\Scoalaprofesionala-Oferta 2021-2022\Scoalaprofesionala-Oferta 2021-2022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01653"/>
            <a:ext cx="338137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18313" y="1700808"/>
            <a:ext cx="6318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latin typeface="Arial" pitchFamily="34" charset="0"/>
                <a:cs typeface="Arial" pitchFamily="34" charset="0"/>
              </a:rPr>
              <a:t>"</a:t>
            </a:r>
            <a:r>
              <a:rPr lang="it-IT" sz="2800" b="1" dirty="0">
                <a:latin typeface="Arial" pitchFamily="34" charset="0"/>
                <a:cs typeface="Arial" pitchFamily="34" charset="0"/>
              </a:rPr>
              <a:t>Instruim pentru viitor"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918089"/>
            <a:ext cx="8136904" cy="5669687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prstTxWarp prst="textArchUp">
              <a:avLst>
                <a:gd name="adj" fmla="val 11213050"/>
              </a:avLst>
            </a:prstTxWarp>
            <a:spAutoFit/>
          </a:bodyPr>
          <a:lstStyle/>
          <a:p>
            <a:pPr algn="ctr"/>
            <a:r>
              <a:rPr lang="en-US" sz="8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COLEGIUL</a:t>
            </a:r>
            <a:r>
              <a:rPr lang="en-US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TEHNIC</a:t>
            </a:r>
            <a:r>
              <a:rPr lang="en-US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DE POŞTĂ ŞI TELECOMUNICAŢII </a:t>
            </a:r>
          </a:p>
          <a:p>
            <a:pPr algn="ctr"/>
            <a:r>
              <a:rPr lang="en-US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„</a:t>
            </a:r>
            <a:r>
              <a:rPr lang="en-US" sz="8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GHEORGHE</a:t>
            </a:r>
            <a:r>
              <a:rPr lang="en-US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AIRINEI</a:t>
            </a:r>
            <a:r>
              <a:rPr lang="en-US" sz="6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6" name="Explosion 1 5"/>
          <p:cNvSpPr/>
          <p:nvPr/>
        </p:nvSpPr>
        <p:spPr>
          <a:xfrm>
            <a:off x="3995935" y="4529608"/>
            <a:ext cx="354685" cy="457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xplosion 1 8"/>
          <p:cNvSpPr/>
          <p:nvPr/>
        </p:nvSpPr>
        <p:spPr>
          <a:xfrm rot="271267">
            <a:off x="4012709" y="5041436"/>
            <a:ext cx="355755" cy="43961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1 9"/>
          <p:cNvSpPr/>
          <p:nvPr/>
        </p:nvSpPr>
        <p:spPr>
          <a:xfrm rot="271267">
            <a:off x="4023029" y="5596245"/>
            <a:ext cx="356712" cy="42752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6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 noChangeArrowheads="1"/>
          </p:cNvSpPr>
          <p:nvPr>
            <p:ph sz="quarter" idx="13"/>
          </p:nvPr>
        </p:nvSpPr>
        <p:spPr>
          <a:xfrm>
            <a:off x="0" y="478459"/>
            <a:ext cx="8928992" cy="5832648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COLEGIUL TEHNIC DE POŞTĂ ŞI</a:t>
            </a:r>
            <a:r>
              <a:rPr kumimoji="0" lang="ro-RO" altLang="en-US" sz="3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TELECOMUNICAŢII</a:t>
            </a:r>
            <a:r>
              <a:rPr kumimoji="0" lang="ro-RO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„GHEORGHE AIRINEI”</a:t>
            </a:r>
            <a:endParaRPr kumimoji="0" lang="ro-RO" altLang="en-US" sz="3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ro-RO" altLang="en-US" sz="13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o-RO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pregătește specialiști în </a:t>
            </a:r>
            <a:r>
              <a:rPr kumimoji="0" lang="ro-RO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cadrul </a:t>
            </a:r>
            <a:endParaRPr kumimoji="0" lang="ro-RO" alt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ro-RO" alt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ŞCO</a:t>
            </a:r>
            <a:r>
              <a:rPr kumimoji="0" lang="ro-RO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LII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PROFESIONAL</a:t>
            </a:r>
            <a:r>
              <a:rPr kumimoji="0" lang="ro-RO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o-RO" altLang="en-US" sz="2800" kern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omeniul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Electronică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Automatizări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ro-RO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calificările: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o-RO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Electronist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reţele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telecomunicaţii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o-RO" altLang="en-US" sz="2800" kern="0" noProof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o-RO" altLang="en-US" sz="2800" b="0" i="0" u="none" strike="noStrike" kern="0" cap="none" spc="0" normalizeH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o-RO" altLang="en-US" sz="2800" b="0" i="0" u="none" strike="noStrike" kern="0" cap="none" spc="0" normalizeH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Electronist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aparate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echipamente</a:t>
            </a:r>
            <a:endParaRPr kumimoji="0" lang="ro-RO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ro-RO" altLang="en-US" sz="2800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ro-RO" alt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en-US" sz="28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o-RO" altLang="en-US" sz="28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ro-RO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omeniul Turism și alimentație – calificările: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ro-RO" altLang="en-US" sz="28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Ospătar (chelner) vânzător în alimentație publică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ro-RO" alt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en-US" sz="28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Bucătar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o-RO" alt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endParaRPr kumimoji="0" lang="ro-RO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ro-RO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ro-RO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1268974" y="3440554"/>
            <a:ext cx="360040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Explosion 1 8"/>
          <p:cNvSpPr/>
          <p:nvPr/>
        </p:nvSpPr>
        <p:spPr>
          <a:xfrm rot="300440">
            <a:off x="1284000" y="3799893"/>
            <a:ext cx="360040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Explosion 1 9"/>
          <p:cNvSpPr/>
          <p:nvPr/>
        </p:nvSpPr>
        <p:spPr>
          <a:xfrm>
            <a:off x="1268974" y="4883121"/>
            <a:ext cx="360040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Explosion 1 10"/>
          <p:cNvSpPr/>
          <p:nvPr/>
        </p:nvSpPr>
        <p:spPr>
          <a:xfrm rot="20912617">
            <a:off x="1255539" y="5275331"/>
            <a:ext cx="360040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50444"/>
            <a:ext cx="3744416" cy="1931529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30621"/>
            <a:ext cx="3802466" cy="194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848646" y="188640"/>
            <a:ext cx="7725256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u="sng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vi-VN" b="1" u="sng" dirty="0" smtClean="0">
                <a:latin typeface="Arial" pitchFamily="34" charset="0"/>
                <a:cs typeface="Arial" pitchFamily="34" charset="0"/>
              </a:rPr>
              <a:t>REGĂTIREA VIITORULUI ABSOLVENT </a:t>
            </a:r>
            <a:r>
              <a:rPr lang="en-US" b="1" u="sng" dirty="0" smtClean="0">
                <a:latin typeface="Arial" pitchFamily="34" charset="0"/>
                <a:cs typeface="Arial" pitchFamily="34" charset="0"/>
              </a:rPr>
              <a:t> AL </a:t>
            </a:r>
            <a:r>
              <a:rPr lang="ro-RO" b="1" u="sng" dirty="0" smtClean="0">
                <a:latin typeface="Arial" pitchFamily="34" charset="0"/>
                <a:cs typeface="Arial" pitchFamily="34" charset="0"/>
              </a:rPr>
              <a:t>ŞCOLII PROFESIONALE </a:t>
            </a:r>
          </a:p>
          <a:p>
            <a:pPr algn="ctr">
              <a:defRPr/>
            </a:pPr>
            <a:r>
              <a:rPr lang="ro-RO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Calificările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o-RO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Electronist </a:t>
            </a:r>
            <a:r>
              <a:rPr lang="ro-RO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rețele de </a:t>
            </a:r>
            <a:r>
              <a:rPr lang="ro-RO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telecomunicaţii</a:t>
            </a:r>
          </a:p>
          <a:p>
            <a:pPr>
              <a:defRPr/>
            </a:pPr>
            <a:r>
              <a:rPr lang="ro-RO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o-RO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Electronist </a:t>
            </a:r>
            <a:r>
              <a:rPr lang="ro-RO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aparate și echipamente</a:t>
            </a:r>
          </a:p>
          <a:p>
            <a:pPr algn="ctr">
              <a:lnSpc>
                <a:spcPct val="150000"/>
              </a:lnSpc>
              <a:defRPr/>
            </a:pPr>
            <a:r>
              <a:rPr lang="vi-VN" b="1" dirty="0">
                <a:latin typeface="Arial" pitchFamily="34" charset="0"/>
                <a:cs typeface="Arial" pitchFamily="34" charset="0"/>
              </a:rPr>
              <a:t>Desfășurarea practicii elevilor în laboratoarele </a:t>
            </a:r>
            <a:r>
              <a:rPr lang="vi-VN" b="1" dirty="0" smtClean="0">
                <a:latin typeface="Arial" pitchFamily="34" charset="0"/>
                <a:cs typeface="Arial" pitchFamily="34" charset="0"/>
              </a:rPr>
              <a:t>școlii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412776"/>
            <a:ext cx="8944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vi-VN" dirty="0" smtClean="0"/>
              <a:t>rogramele </a:t>
            </a:r>
            <a:r>
              <a:rPr lang="vi-VN" dirty="0"/>
              <a:t>de învăţare contribuie la creşterea participării 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elevilor</a:t>
            </a:r>
            <a:r>
              <a:rPr lang="ro-RO" dirty="0" smtClean="0"/>
              <a:t> </a:t>
            </a:r>
            <a:r>
              <a:rPr lang="vi-VN" dirty="0" smtClean="0"/>
              <a:t>şi </a:t>
            </a:r>
            <a:r>
              <a:rPr lang="vi-VN" dirty="0"/>
              <a:t>a capacităţii de ocupare a unui loc de muncă la nivel local, regional şi, dacă este posibil, la nivel naţional şi european. </a:t>
            </a:r>
          </a:p>
        </p:txBody>
      </p:sp>
      <p:pic>
        <p:nvPicPr>
          <p:cNvPr id="2051" name="Picture 3" descr="C:\POZE\Poze laborator și atelier-CTPTc AIRINEI\IMG_3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9944"/>
            <a:ext cx="3744416" cy="232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POZE\Poze laborator și atelier-CTPTc AIRINEI\IMG_3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67837"/>
            <a:ext cx="3802466" cy="230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263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71472" y="116632"/>
            <a:ext cx="7725256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u="sng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vi-VN" b="1" u="sng" dirty="0" smtClean="0">
                <a:latin typeface="Arial" pitchFamily="34" charset="0"/>
                <a:cs typeface="Arial" pitchFamily="34" charset="0"/>
              </a:rPr>
              <a:t>REGĂTIREA VIITORULUI ABSOLVENT </a:t>
            </a:r>
            <a:r>
              <a:rPr lang="en-US" b="1" u="sng" dirty="0" smtClean="0">
                <a:latin typeface="Arial" pitchFamily="34" charset="0"/>
                <a:cs typeface="Arial" pitchFamily="34" charset="0"/>
              </a:rPr>
              <a:t> AL </a:t>
            </a:r>
            <a:r>
              <a:rPr lang="ro-RO" b="1" u="sng" dirty="0" smtClean="0">
                <a:latin typeface="Arial" pitchFamily="34" charset="0"/>
                <a:cs typeface="Arial" pitchFamily="34" charset="0"/>
              </a:rPr>
              <a:t>ŞCOLII PROFESIONALE </a:t>
            </a:r>
          </a:p>
          <a:p>
            <a:pPr algn="ctr">
              <a:defRPr/>
            </a:pPr>
            <a:r>
              <a:rPr lang="ro-RO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Calificările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o-RO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Electronist </a:t>
            </a:r>
            <a:r>
              <a:rPr lang="ro-RO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rețele de </a:t>
            </a:r>
            <a:r>
              <a:rPr lang="ro-RO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telecomunicaţii</a:t>
            </a:r>
          </a:p>
          <a:p>
            <a:pPr>
              <a:defRPr/>
            </a:pPr>
            <a:r>
              <a:rPr lang="ro-RO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o-RO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                </a:t>
            </a:r>
            <a:r>
              <a:rPr lang="ro-RO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Electronist </a:t>
            </a:r>
            <a:r>
              <a:rPr lang="ro-RO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aparate și echipamente</a:t>
            </a:r>
          </a:p>
          <a:p>
            <a:pPr algn="ctr">
              <a:lnSpc>
                <a:spcPct val="150000"/>
              </a:lnSpc>
              <a:defRPr/>
            </a:pPr>
            <a:endParaRPr lang="en-US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282" y="1071546"/>
            <a:ext cx="8715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>
                <a:latin typeface="Arial" pitchFamily="34" charset="0"/>
                <a:cs typeface="Arial" pitchFamily="34" charset="0"/>
              </a:rPr>
              <a:t>	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Obiectivul </a:t>
            </a:r>
            <a:r>
              <a:rPr lang="vi-VN" b="1" dirty="0" smtClean="0">
                <a:latin typeface="Arial" pitchFamily="34" charset="0"/>
                <a:cs typeface="Arial" pitchFamily="34" charset="0"/>
              </a:rPr>
              <a:t>instruir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vi-VN" b="1" dirty="0" smtClean="0">
                <a:latin typeface="Arial" pitchFamily="34" charset="0"/>
                <a:cs typeface="Arial" pitchFamily="34" charset="0"/>
              </a:rPr>
              <a:t> practic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vi-VN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b="1" dirty="0" smtClean="0">
                <a:latin typeface="Arial" pitchFamily="34" charset="0"/>
                <a:cs typeface="Arial" pitchFamily="34" charset="0"/>
              </a:rPr>
              <a:t>la agentul economic 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îl reprezintă dezvoltarea cunoștințelor practice și aptitudinilor specifice 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la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 elevi pe domeniul de pregătire ales, în vederea creșterii șanselor de inserție profesional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ă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, precum și facilitarea tranziției de la școal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ă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 la 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locul de muncă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.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23528" y="2564904"/>
            <a:ext cx="86061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COLEGIUL TEHNIC DE POŞTĂ ŞI TELECOMUNICAŢII „GHEORGHE AIRINEI</a:t>
            </a:r>
            <a:r>
              <a:rPr lang="vi-VN" dirty="0" smtClean="0"/>
              <a:t>”,</a:t>
            </a:r>
            <a:endParaRPr lang="ro-RO" dirty="0" smtClean="0"/>
          </a:p>
          <a:p>
            <a:pPr algn="ctr"/>
            <a:r>
              <a:rPr lang="vi-VN" dirty="0" smtClean="0"/>
              <a:t> </a:t>
            </a:r>
            <a:r>
              <a:rPr lang="vi-VN" dirty="0"/>
              <a:t>a încheiat </a:t>
            </a:r>
            <a:r>
              <a:rPr lang="vi-VN" dirty="0" smtClean="0"/>
              <a:t>parteneriat</a:t>
            </a:r>
            <a:r>
              <a:rPr lang="ro-RO" dirty="0" smtClean="0"/>
              <a:t>e</a:t>
            </a:r>
            <a:r>
              <a:rPr lang="vi-VN" dirty="0" smtClean="0"/>
              <a:t> </a:t>
            </a:r>
            <a:r>
              <a:rPr lang="vi-VN" dirty="0"/>
              <a:t>de colaborare pentru practica elevilor de la școala </a:t>
            </a:r>
            <a:r>
              <a:rPr lang="vi-VN" dirty="0" smtClean="0"/>
              <a:t>profesională, cu firm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ele</a:t>
            </a:r>
            <a:r>
              <a:rPr lang="ro-RO" dirty="0" smtClean="0"/>
              <a:t>:</a:t>
            </a:r>
            <a:r>
              <a:rPr lang="vi-VN" dirty="0" smtClean="0"/>
              <a:t> </a:t>
            </a:r>
            <a:endParaRPr lang="ro-RO" dirty="0" smtClean="0"/>
          </a:p>
          <a:p>
            <a:pPr algn="ctr"/>
            <a:endParaRPr lang="ro-RO" dirty="0" smtClean="0"/>
          </a:p>
          <a:p>
            <a:pPr algn="ctr"/>
            <a:r>
              <a:rPr lang="vi-VN" b="1" dirty="0" smtClean="0">
                <a:solidFill>
                  <a:srgbClr val="FF0000"/>
                </a:solidFill>
              </a:rPr>
              <a:t>TCR </a:t>
            </a:r>
            <a:r>
              <a:rPr lang="vi-VN" b="1" dirty="0">
                <a:solidFill>
                  <a:srgbClr val="FF0000"/>
                </a:solidFill>
              </a:rPr>
              <a:t>PROJECT TELECOM  </a:t>
            </a:r>
            <a:r>
              <a:rPr lang="vi-VN" b="1" dirty="0" smtClean="0">
                <a:solidFill>
                  <a:srgbClr val="FF0000"/>
                </a:solidFill>
              </a:rPr>
              <a:t>SRL</a:t>
            </a:r>
            <a:endParaRPr lang="ro-RO" b="1" dirty="0" smtClean="0">
              <a:solidFill>
                <a:srgbClr val="FF0000"/>
              </a:solidFill>
            </a:endParaRPr>
          </a:p>
          <a:p>
            <a:pPr algn="ctr"/>
            <a:r>
              <a:rPr lang="ro-RO" b="1" dirty="0" smtClean="0">
                <a:solidFill>
                  <a:srgbClr val="FF0000"/>
                </a:solidFill>
              </a:rPr>
              <a:t>SC TELEKOM ROMANIA COMMUNICATIONS SRL</a:t>
            </a:r>
          </a:p>
          <a:p>
            <a:pPr algn="ctr"/>
            <a:r>
              <a:rPr lang="ro-RO" b="1" dirty="0" smtClean="0">
                <a:solidFill>
                  <a:srgbClr val="FF0000"/>
                </a:solidFill>
              </a:rPr>
              <a:t>MY NETWORK 2003</a:t>
            </a:r>
          </a:p>
          <a:p>
            <a:pPr algn="ctr"/>
            <a:r>
              <a:rPr lang="ro-RO" b="1" dirty="0" smtClean="0">
                <a:solidFill>
                  <a:srgbClr val="FF0000"/>
                </a:solidFill>
              </a:rPr>
              <a:t>SATTMAR SRL</a:t>
            </a:r>
            <a:r>
              <a:rPr lang="vi-VN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730" y="5085184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dirty="0" smtClean="0">
                <a:latin typeface="Arial" pitchFamily="34" charset="0"/>
                <a:cs typeface="Arial" pitchFamily="34" charset="0"/>
              </a:rPr>
              <a:t>	Încă din timpul perioadelor de practică vor fi selecţionaţi </a:t>
            </a:r>
            <a:r>
              <a:rPr lang="ro-RO" u="sng" dirty="0" smtClean="0">
                <a:latin typeface="Arial" pitchFamily="34" charset="0"/>
                <a:cs typeface="Arial" pitchFamily="34" charset="0"/>
              </a:rPr>
              <a:t>elevii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 care, pe baza deprinderi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lor practice 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şi aptitudinilor dobândite, </a:t>
            </a:r>
            <a:r>
              <a:rPr lang="ro-RO" u="sng" dirty="0" smtClean="0">
                <a:latin typeface="Arial" pitchFamily="34" charset="0"/>
                <a:cs typeface="Arial" pitchFamily="34" charset="0"/>
              </a:rPr>
              <a:t>să poată fi angajaţi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, după absolvire, la aceste firme, sau </a:t>
            </a:r>
            <a:r>
              <a:rPr lang="ro-RO" u="sng" dirty="0" smtClean="0">
                <a:latin typeface="Arial" pitchFamily="34" charset="0"/>
                <a:cs typeface="Arial" pitchFamily="34" charset="0"/>
              </a:rPr>
              <a:t>să primească recomandare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 pentru angajare la  alte firme din domeniul telecomunicaţii.    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3042" y="214290"/>
            <a:ext cx="6000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IMAGINI SPECIFICE DE LA AGENTUL ECONOMIC</a:t>
            </a:r>
            <a:endParaRPr lang="it-IT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Users\Florin\Desktop\wetransfer-4e5f14\20140707_1301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3669" y="3792068"/>
            <a:ext cx="2143140" cy="235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143636" y="3214686"/>
            <a:ext cx="2643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Laborator şcoală FO</a:t>
            </a:r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C:\Users\Florin\Desktop\wetransfer-4e5f14\20140710_1331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164" y="3774848"/>
            <a:ext cx="228601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14282" y="6357958"/>
            <a:ext cx="2643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1" dirty="0" smtClean="0">
                <a:latin typeface="Arial" pitchFamily="34" charset="0"/>
                <a:cs typeface="Arial" pitchFamily="34" charset="0"/>
              </a:rPr>
              <a:t>Autolaborator interior 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C:\Users\Florin\Desktop\wetransfer-4e5f14\20150122_0846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0962" y="3768023"/>
            <a:ext cx="2143140" cy="250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857488" y="6334780"/>
            <a:ext cx="3286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1" dirty="0" smtClean="0">
                <a:latin typeface="Arial" pitchFamily="34" charset="0"/>
                <a:cs typeface="Arial" pitchFamily="34" charset="0"/>
              </a:rPr>
              <a:t>Intervenţie </a:t>
            </a:r>
            <a:r>
              <a:rPr lang="ro-RO" sz="1400" b="1" dirty="0" smtClean="0">
                <a:latin typeface="Arial" pitchFamily="34" charset="0"/>
                <a:cs typeface="Arial" pitchFamily="34" charset="0"/>
              </a:rPr>
              <a:t>manşon stâlp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2231" y="6339320"/>
            <a:ext cx="2643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1" dirty="0" smtClean="0">
                <a:latin typeface="Arial" pitchFamily="34" charset="0"/>
                <a:cs typeface="Arial" pitchFamily="34" charset="0"/>
              </a:rPr>
              <a:t>Autolaborator exterior 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C:\Users\Florin\Desktop\wetransfer-4e5f14\20120810_1314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1107648"/>
            <a:ext cx="207170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6000760" y="3286124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1" dirty="0" smtClean="0">
                <a:latin typeface="Arial" pitchFamily="34" charset="0"/>
                <a:cs typeface="Arial" pitchFamily="34" charset="0"/>
              </a:rPr>
              <a:t>RACK ce urmează a fi echipat cu cabluri de FO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1368418"/>
            <a:ext cx="221297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357554" y="3228137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1" dirty="0" smtClean="0">
                <a:latin typeface="Arial" pitchFamily="34" charset="0"/>
                <a:cs typeface="Arial" pitchFamily="34" charset="0"/>
              </a:rPr>
              <a:t>Aparat de măsurat FO (fibra optică)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Content Placeholder 3" descr="C:\Users\Dna Zloteanu\AppData\Local\Microsoft\Windows\INetCache\IE\39HY4LO4\dl-telekomcloud-rechenzentrum-05.jpg"/>
          <p:cNvPicPr>
            <a:picLocks noGrp="1"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144409"/>
            <a:ext cx="2995781" cy="19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00128" y="3203568"/>
            <a:ext cx="2643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Repartitor</a:t>
            </a:r>
            <a:r>
              <a:rPr lang="ro-RO" sz="1400" b="1" dirty="0" smtClean="0">
                <a:latin typeface="Arial" pitchFamily="34" charset="0"/>
                <a:cs typeface="Arial" pitchFamily="34" charset="0"/>
              </a:rPr>
              <a:t> centrală telefonică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015" y="1561160"/>
            <a:ext cx="3666449" cy="234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t="3636" r="-335" b="4905"/>
          <a:stretch/>
        </p:blipFill>
        <p:spPr bwMode="auto">
          <a:xfrm>
            <a:off x="5082015" y="4304200"/>
            <a:ext cx="3666449" cy="231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81880" y="3901665"/>
            <a:ext cx="2273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latin typeface="Arial" pitchFamily="34" charset="0"/>
                <a:cs typeface="Arial" pitchFamily="34" charset="0"/>
              </a:rPr>
              <a:t>Laborator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alimentație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78917"/>
            <a:ext cx="3312368" cy="233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13055"/>
            <a:ext cx="3312368" cy="23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ubstituent conținut 1"/>
          <p:cNvSpPr>
            <a:spLocks noGrp="1"/>
          </p:cNvSpPr>
          <p:nvPr/>
        </p:nvSpPr>
        <p:spPr bwMode="auto">
          <a:xfrm>
            <a:off x="1483883" y="3902305"/>
            <a:ext cx="1805372" cy="26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ro-RO" altLang="en-US" sz="1600" b="1" dirty="0" smtClean="0">
                <a:latin typeface="Arial" pitchFamily="34" charset="0"/>
                <a:cs typeface="Arial" pitchFamily="34" charset="0"/>
              </a:rPr>
              <a:t>Cantina școlii</a:t>
            </a:r>
            <a:endParaRPr lang="en-US" altLang="en-US" sz="16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15744" y="188640"/>
            <a:ext cx="6512511" cy="792088"/>
          </a:xfrm>
          <a:prstGeom prst="rect">
            <a:avLst/>
          </a:prstGeom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8646" y="173146"/>
            <a:ext cx="7725256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u="sng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vi-VN" b="1" u="sng" dirty="0" smtClean="0">
                <a:latin typeface="Arial" pitchFamily="34" charset="0"/>
                <a:cs typeface="Arial" pitchFamily="34" charset="0"/>
              </a:rPr>
              <a:t>REGĂTIREA VIITORULUI ABSOLVENT </a:t>
            </a:r>
            <a:r>
              <a:rPr lang="en-US" b="1" u="sng" dirty="0" smtClean="0">
                <a:latin typeface="Arial" pitchFamily="34" charset="0"/>
                <a:cs typeface="Arial" pitchFamily="34" charset="0"/>
              </a:rPr>
              <a:t> AL </a:t>
            </a:r>
            <a:r>
              <a:rPr lang="ro-RO" b="1" u="sng" dirty="0" smtClean="0">
                <a:latin typeface="Arial" pitchFamily="34" charset="0"/>
                <a:cs typeface="Arial" pitchFamily="34" charset="0"/>
              </a:rPr>
              <a:t>ŞCOLII PROFESIONALE </a:t>
            </a:r>
          </a:p>
          <a:p>
            <a:pPr algn="ctr">
              <a:defRPr/>
            </a:pPr>
            <a:r>
              <a:rPr lang="ro-RO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Calificările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o-RO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Ospătar (chelner) vânzător în alimentație publică</a:t>
            </a:r>
          </a:p>
          <a:p>
            <a:pPr>
              <a:defRPr/>
            </a:pPr>
            <a:r>
              <a:rPr lang="vi-VN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o-RO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ro-RO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vi-VN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Bucătar</a:t>
            </a:r>
          </a:p>
          <a:p>
            <a:pPr algn="ctr">
              <a:lnSpc>
                <a:spcPct val="150000"/>
              </a:lnSpc>
              <a:defRPr/>
            </a:pPr>
            <a:r>
              <a:rPr lang="vi-VN" b="1" dirty="0" smtClean="0">
                <a:latin typeface="Arial" pitchFamily="34" charset="0"/>
                <a:cs typeface="Arial" pitchFamily="34" charset="0"/>
              </a:rPr>
              <a:t>Desfășurarea </a:t>
            </a:r>
            <a:r>
              <a:rPr lang="vi-VN" b="1" dirty="0">
                <a:latin typeface="Arial" pitchFamily="34" charset="0"/>
                <a:cs typeface="Arial" pitchFamily="34" charset="0"/>
              </a:rPr>
              <a:t>practicii elevilor în laboratoarele </a:t>
            </a:r>
            <a:r>
              <a:rPr lang="vi-VN" b="1" dirty="0" smtClean="0">
                <a:latin typeface="Arial" pitchFamily="34" charset="0"/>
                <a:cs typeface="Arial" pitchFamily="34" charset="0"/>
              </a:rPr>
              <a:t>școlii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472" y="214290"/>
            <a:ext cx="77252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u="sng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vi-VN" b="1" u="sng" dirty="0" smtClean="0">
                <a:latin typeface="Arial" pitchFamily="34" charset="0"/>
                <a:cs typeface="Arial" pitchFamily="34" charset="0"/>
              </a:rPr>
              <a:t>REGĂTIREA VIITORULUI ABSOLVENT </a:t>
            </a:r>
            <a:r>
              <a:rPr lang="en-US" b="1" u="sng" dirty="0" smtClean="0">
                <a:latin typeface="Arial" pitchFamily="34" charset="0"/>
                <a:cs typeface="Arial" pitchFamily="34" charset="0"/>
              </a:rPr>
              <a:t> AL </a:t>
            </a:r>
            <a:r>
              <a:rPr lang="ro-RO" b="1" u="sng" dirty="0" smtClean="0">
                <a:latin typeface="Arial" pitchFamily="34" charset="0"/>
                <a:cs typeface="Arial" pitchFamily="34" charset="0"/>
              </a:rPr>
              <a:t>ŞCOLII PROFESIONALE</a:t>
            </a:r>
            <a:r>
              <a:rPr lang="ro-RO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ro-RO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Calificările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o-RO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Ospătar (chelner) vânzător în alimentație </a:t>
            </a:r>
            <a:r>
              <a:rPr lang="vi-V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publică</a:t>
            </a:r>
          </a:p>
          <a:p>
            <a:pPr>
              <a:defRPr/>
            </a:pPr>
            <a:r>
              <a:rPr lang="vi-V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o-RO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vi-V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Bucătar</a:t>
            </a:r>
            <a:endParaRPr lang="vi-VN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C:\Users\Tania\Desktop\Scoalaprofesionala-Oferta 2021-2022\Scoalaprofesionala-Oferta 2021-2022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71943"/>
            <a:ext cx="3619586" cy="245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Tania\Desktop\Scoalaprofesionala-Oferta 2021-2022\Scoalaprofesionala-Oferta 2021-2022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83" y="4256188"/>
            <a:ext cx="4156083" cy="23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5536" y="2492896"/>
            <a:ext cx="84441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COLEGIUL TEHNIC DE POŞTĂ ŞI TELECOMUNICAŢII „GHEORGHE AIRINEI”, a încheiat </a:t>
            </a:r>
            <a:r>
              <a:rPr lang="vi-VN" dirty="0" smtClean="0"/>
              <a:t>parteneriat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vi-VN" dirty="0" smtClean="0"/>
              <a:t> </a:t>
            </a:r>
            <a:r>
              <a:rPr lang="vi-VN" dirty="0"/>
              <a:t>de colaborare pentru practica elevilor de la școala </a:t>
            </a:r>
            <a:r>
              <a:rPr lang="vi-VN" dirty="0" smtClean="0"/>
              <a:t>profesională, cu firm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ele</a:t>
            </a:r>
            <a:r>
              <a:rPr lang="ro-RO" dirty="0" smtClean="0"/>
              <a:t>:</a:t>
            </a:r>
            <a:r>
              <a:rPr lang="vi-VN" dirty="0" smtClean="0"/>
              <a:t> </a:t>
            </a:r>
            <a:endParaRPr lang="ro-RO" dirty="0" smtClean="0"/>
          </a:p>
          <a:p>
            <a:pPr algn="ctr"/>
            <a:r>
              <a:rPr lang="ro-RO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DON OVIDIU SRL</a:t>
            </a:r>
          </a:p>
          <a:p>
            <a:pPr algn="ctr"/>
            <a:r>
              <a:rPr lang="ro-RO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MARSHAL GARDEN SRL</a:t>
            </a:r>
          </a:p>
        </p:txBody>
      </p:sp>
      <p:sp>
        <p:nvSpPr>
          <p:cNvPr id="4" name="Rectangle 3"/>
          <p:cNvSpPr/>
          <p:nvPr/>
        </p:nvSpPr>
        <p:spPr>
          <a:xfrm>
            <a:off x="395536" y="1137620"/>
            <a:ext cx="8444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Oferta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dirty="0" err="1" smtClean="0">
                <a:latin typeface="Arial" pitchFamily="34" charset="0"/>
                <a:cs typeface="Arial" pitchFamily="34" charset="0"/>
              </a:rPr>
              <a:t>ș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colii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este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î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ntocmit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î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conformitate</a:t>
            </a:r>
            <a:r>
              <a:rPr lang="en-US" dirty="0">
                <a:latin typeface="Arial" pitchFamily="34" charset="0"/>
                <a:cs typeface="Arial" pitchFamily="34" charset="0"/>
              </a:rPr>
              <a:t> cu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tradi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ț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scolii</a:t>
            </a:r>
            <a:r>
              <a:rPr lang="en-US" dirty="0">
                <a:latin typeface="Arial" pitchFamily="34" charset="0"/>
                <a:cs typeface="Arial" pitchFamily="34" charset="0"/>
              </a:rPr>
              <a:t>, cu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baza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material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dirty="0" err="1">
                <a:latin typeface="Arial" pitchFamily="34" charset="0"/>
                <a:cs typeface="Arial" pitchFamily="34" charset="0"/>
              </a:rPr>
              <a:t>ș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uman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ă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realizându</a:t>
            </a:r>
            <a:r>
              <a:rPr lang="en-US" dirty="0">
                <a:latin typeface="Arial" pitchFamily="34" charset="0"/>
                <a:cs typeface="Arial" pitchFamily="34" charset="0"/>
              </a:rPr>
              <a:t>-se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în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acelaşi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timp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diversificarea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acesteia</a:t>
            </a:r>
            <a:r>
              <a:rPr lang="en-US" dirty="0">
                <a:latin typeface="Arial" pitchFamily="34" charset="0"/>
                <a:cs typeface="Arial" pitchFamily="34" charset="0"/>
              </a:rPr>
              <a:t> conform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cerin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ț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elor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pie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ț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muncii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vi-VN" dirty="0">
                <a:latin typeface="Arial" pitchFamily="34" charset="0"/>
                <a:cs typeface="Arial" pitchFamily="34" charset="0"/>
              </a:rPr>
              <a:t> 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e </a:t>
            </a:r>
            <a:r>
              <a:rPr lang="vi-VN" dirty="0">
                <a:latin typeface="Arial" pitchFamily="34" charset="0"/>
                <a:cs typeface="Arial" pitchFamily="34" charset="0"/>
              </a:rPr>
              <a:t>dezvoltă, se menţin şi se revizuiesc permanent parteneriate şi colaborări eficiente cu 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factori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dirty="0" smtClean="0">
                <a:latin typeface="Arial" pitchFamily="34" charset="0"/>
                <a:cs typeface="Arial" pitchFamily="34" charset="0"/>
              </a:rPr>
              <a:t>interesaţi externi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054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764704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dirty="0" smtClean="0"/>
              <a:t>	</a:t>
            </a:r>
            <a:r>
              <a:rPr lang="vi-VN" dirty="0" smtClean="0"/>
              <a:t>Prin </a:t>
            </a:r>
            <a:r>
              <a:rPr lang="vi-VN" dirty="0"/>
              <a:t>parteneriatele dezvoltate de colegiul nostru se urmărește dezvoltarea relaţiilor comunitare şi </a:t>
            </a:r>
            <a:r>
              <a:rPr lang="vi-VN" dirty="0" smtClean="0"/>
              <a:t>cre</a:t>
            </a:r>
            <a:r>
              <a:rPr lang="ro-RO" dirty="0" smtClean="0"/>
              <a:t>ș</a:t>
            </a:r>
            <a:r>
              <a:rPr lang="vi-VN" dirty="0" smtClean="0"/>
              <a:t>terea </a:t>
            </a:r>
            <a:r>
              <a:rPr lang="vi-VN" dirty="0"/>
              <a:t>gradului de încredere al beneficiarilor școlii privind calitatea programelor de formare oferite. În acelaşi timp prevenirea abandonului şcolar, combaterea absenteismului şi implicarea elevilor în activităţi care sa-i motiveze şi să contribuie la dezvoltarea personală şi profesională.</a:t>
            </a:r>
          </a:p>
        </p:txBody>
      </p:sp>
      <p:sp>
        <p:nvSpPr>
          <p:cNvPr id="3" name="AutoShape 2" descr="blob:https://web.whatsapp.com/9cd09c6f-37c1-4bf4-a2ac-70f45b3eb64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2519030"/>
            <a:ext cx="3895601" cy="227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9" y="2519030"/>
            <a:ext cx="3744416" cy="227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"/>
          <p:cNvSpPr/>
          <p:nvPr/>
        </p:nvSpPr>
        <p:spPr>
          <a:xfrm>
            <a:off x="1643042" y="214290"/>
            <a:ext cx="6000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IMAGINI SPECIFICE DE LA AGENTUL ECONOMIC</a:t>
            </a:r>
            <a:endParaRPr lang="it-IT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837743"/>
            <a:ext cx="4176464" cy="202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5309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742</TotalTime>
  <Words>506</Words>
  <Application>Microsoft Office PowerPoint</Application>
  <PresentationFormat>Expunere pe ecran (4:3)</PresentationFormat>
  <Paragraphs>87</Paragraphs>
  <Slides>12</Slides>
  <Notes>0</Notes>
  <HiddenSlides>0</HiddenSlides>
  <MMClips>0</MMClips>
  <ScaleCrop>false</ScaleCrop>
  <HeadingPairs>
    <vt:vector size="4" baseType="variant">
      <vt:variant>
        <vt:lpstr>Temă</vt:lpstr>
      </vt:variant>
      <vt:variant>
        <vt:i4>1</vt:i4>
      </vt:variant>
      <vt:variant>
        <vt:lpstr>Titluri diapozitive</vt:lpstr>
      </vt:variant>
      <vt:variant>
        <vt:i4>12</vt:i4>
      </vt:variant>
    </vt:vector>
  </HeadingPairs>
  <TitlesOfParts>
    <vt:vector size="13" baseType="lpstr">
      <vt:lpstr>Slipstream</vt:lpstr>
      <vt:lpstr>Prezentare PowerPoint</vt:lpstr>
      <vt:lpstr> 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Florin</dc:creator>
  <cp:lastModifiedBy>Dna Zloteanu</cp:lastModifiedBy>
  <cp:revision>106</cp:revision>
  <dcterms:created xsi:type="dcterms:W3CDTF">2015-03-31T19:31:18Z</dcterms:created>
  <dcterms:modified xsi:type="dcterms:W3CDTF">2021-03-08T07:09:35Z</dcterms:modified>
</cp:coreProperties>
</file>